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2" r:id="rId2"/>
    <p:sldMasterId id="2147483679" r:id="rId3"/>
  </p:sldMasterIdLst>
  <p:notesMasterIdLst>
    <p:notesMasterId r:id="rId27"/>
  </p:notesMasterIdLst>
  <p:sldIdLst>
    <p:sldId id="10544" r:id="rId4"/>
    <p:sldId id="10543" r:id="rId5"/>
    <p:sldId id="10546" r:id="rId6"/>
    <p:sldId id="258" r:id="rId7"/>
    <p:sldId id="259" r:id="rId8"/>
    <p:sldId id="10552" r:id="rId9"/>
    <p:sldId id="264" r:id="rId10"/>
    <p:sldId id="10548" r:id="rId11"/>
    <p:sldId id="262" r:id="rId12"/>
    <p:sldId id="10549" r:id="rId13"/>
    <p:sldId id="261" r:id="rId14"/>
    <p:sldId id="10550" r:id="rId15"/>
    <p:sldId id="265" r:id="rId16"/>
    <p:sldId id="278" r:id="rId17"/>
    <p:sldId id="260" r:id="rId18"/>
    <p:sldId id="268" r:id="rId19"/>
    <p:sldId id="266" r:id="rId20"/>
    <p:sldId id="269" r:id="rId21"/>
    <p:sldId id="10551" r:id="rId22"/>
    <p:sldId id="270" r:id="rId23"/>
    <p:sldId id="271" r:id="rId24"/>
    <p:sldId id="10547" r:id="rId25"/>
    <p:sldId id="263" r:id="rId2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31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7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0AB1C1-63D0-CB45-B4EB-EFE905F08799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DCCA6F-3286-2F4D-A4EC-EDDC2759A9D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1610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104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0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0483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03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86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49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118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58425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4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357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3125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1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533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5955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80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5297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699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3672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751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5981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openxmlformats.org/officeDocument/2006/relationships/image" Target="../media/image5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15.png"/><Relationship Id="rId9" Type="http://schemas.microsoft.com/office/2007/relationships/hdphoto" Target="../media/hdphoto3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18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18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9.sv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1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D742B2-CAA5-6241-B4EE-B6379E5ABE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32C484-BF65-0246-951A-B211794156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B55FC4-110C-434F-B90E-A9C3DA669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2CE9EB-F4B6-E545-B292-1F7B40CC5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C5D198-CC23-F844-9158-54C6CE845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37766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129F58-C598-5F4B-97A9-0E1B44225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06CE6CF-1480-AB47-A230-1663FABB8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AF5FB5-FF46-5A49-B80A-04275A9BD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E846815-2165-A440-AA46-EC30EF6A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709B99-FDD8-3B4F-A505-450490A18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42171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52C6F02-02C5-4D42-AABE-FE3899F018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A13FF62-F787-5D48-80E5-0B0CEA8332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7CBEF3-B1D8-8B4A-BD75-C7C44E968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8F0536-29A3-F54F-A70A-76143832C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67A06A-5184-704C-993A-6157199B3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965326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761681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319967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78543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9245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02750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5389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75337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668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6193A-D980-334B-A9C7-161BC5759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1C4F97-DCD2-C74B-87EE-E60F8689E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3739E4-8A8D-0945-A04D-BE942578C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B971E0-1EC6-264E-ABDE-A27F63978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C951BB-6734-6847-9205-CDB4A3353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403118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1692879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00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27904957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2902033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97611924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119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3528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7716440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3A780-FE02-4973-89E1-B12439B56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47A60-64F9-4B9A-81CD-E844CB643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1FB8C-949E-4B4B-8DB6-22AD4D3AF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A833E-8EC0-47D2-A613-C9FFF30D0AAF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12148-E4CC-4BB1-81F5-DE3648282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DA525-D924-42FD-AA6E-3C749CF61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9FA9C-9E77-412D-8425-71DE6AD635B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7381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2F4FDC8-7AFA-47AC-A8E9-09A7F7B9F6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976" y="2921692"/>
            <a:ext cx="6549023" cy="397109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201C13B-CCFC-4219-B345-CF303E2430D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362" y="4169942"/>
            <a:ext cx="3024065" cy="2688058"/>
          </a:xfrm>
          <a:prstGeom prst="rect">
            <a:avLst/>
          </a:prstGeom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41AE323B-C05B-4767-B740-9A052708A426}"/>
              </a:ext>
            </a:extLst>
          </p:cNvPr>
          <p:cNvSpPr txBox="1"/>
          <p:nvPr userDrawn="1"/>
        </p:nvSpPr>
        <p:spPr>
          <a:xfrm>
            <a:off x="34150" y="3542078"/>
            <a:ext cx="422554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MADRID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394" y="0"/>
            <a:ext cx="7966456" cy="4169942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429478" y="2084971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85DFB04-1156-4BEA-9952-4F25E6CB03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alphaModFix amt="72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87" t="910" r="27695"/>
          <a:stretch/>
        </p:blipFill>
        <p:spPr>
          <a:xfrm>
            <a:off x="1" y="4169942"/>
            <a:ext cx="2679360" cy="268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833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DF8FF-644D-834C-A0DD-EC6DA883B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BCCD66E-2A69-1D4E-8FBE-37787A5D9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B24891-3AC3-3649-B958-79ED64E42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3EF044-6FB0-1A41-A208-215BF9FB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DF2258-3C44-C943-92D7-C5BF4D8CF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803226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402894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tar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1269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15366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82860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1144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2052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83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3583059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2383343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2431771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CC4673-E48F-3644-9758-20AE7FBE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B7BE4E-1566-D448-80CB-8EC9F97D08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C202B30-2133-094F-8CB7-A8E62A652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372F9CF-8BF2-9D45-AE60-50AB072DC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DA1F7EF-4AEB-3E43-BA8E-E939C42D3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4213BD-D19C-4F44-A6F2-64F716F46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8687107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3370298189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192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1059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6062605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9352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715C5A-46B8-8747-90DA-90DB32F5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062FD0-6E8D-2F42-96DB-FAFFEFD46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DA5C3AF-F3E9-4C48-A613-A5D469072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0517542-D4B0-494B-9204-12BC36DD57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7013AD3-38ED-904E-A965-1F97E7D84D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5615277-7D35-C845-9502-E4DD1B657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6EC5512-2095-7C47-B7C6-7F11EA84B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7742A47-ABC7-5244-AE70-2F2B5F2F2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977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E6D08B-7001-A444-84DB-32989779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DC9803-1FA9-0F4B-96EA-A8D32C078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859189-6CBC-8F4B-818B-7E340C934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E61F90D-792E-F84E-9BAA-2804213A4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50628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543F0C0-41D5-D340-98EE-757D72F4B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BD9565F-7367-8A4F-A1A4-70753BEA3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AC97A09-5632-FE4C-9FC7-86AF766E3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66373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DB8FFA-1617-9D44-B148-E9039C7DE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E278A7-DBC4-BC4A-8B69-5ED6E62EE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E488FD9-4EC5-C24F-BB9B-4ABE63E924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2736280-DCCE-674F-990C-FB7465B0E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B647C0-1C47-C640-8A86-0CED93183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361AEE-8E6D-2D48-BF36-E4FFA8209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87315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23F5EC-630A-134D-ADE3-5F29C4091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65610E1-ACC8-1B47-8B4E-939DF20D0A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3BE002A-7EA3-FA4D-8537-32385CDAE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09EB4CA-FEAF-0A45-99D9-70ABA3386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42A242A-4204-414E-B83C-440340892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B6D54B0-80EE-BE4E-A234-FA70870A6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0600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4757C6E-45A9-5E49-99D2-1D27DBBBA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46E8B9-3398-844B-906B-CF76768D3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92ED31-63FE-A64D-9EA4-E460E63AA0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85EC3-2781-8C45-A50B-06339EBBC14A}" type="datetimeFigureOut">
              <a:rPr lang="es-ES_tradnl" smtClean="0"/>
              <a:t>16/10/2019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05CEEFB-33B4-5249-A5BB-5802C7FDFE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FEE6C4-B2FC-964E-B4FB-009CE52F6A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B9902-795F-B244-9EAE-A4ED547280E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75288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343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2624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github.com/DevsDNA/DotNetCof2019Madrid" TargetMode="Externa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es-ES/CrossDvlup/events/" TargetMode="Externa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EBC344E-1881-45C7-9977-ADD9FE16322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976" y="2921692"/>
            <a:ext cx="6549023" cy="397109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4C07E2-49B4-4DFA-8BC7-D6101FB210F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362" y="4169942"/>
            <a:ext cx="3024065" cy="2688058"/>
          </a:xfrm>
          <a:prstGeom prst="rect">
            <a:avLst/>
          </a:prstGeom>
        </p:spPr>
      </p:pic>
      <p:sp>
        <p:nvSpPr>
          <p:cNvPr id="7" name="TextBox 1">
            <a:extLst>
              <a:ext uri="{FF2B5EF4-FFF2-40B4-BE49-F238E27FC236}">
                <a16:creationId xmlns:a16="http://schemas.microsoft.com/office/drawing/2014/main" id="{1254FBB5-F94A-4218-AF4D-34439594C5E6}"/>
              </a:ext>
            </a:extLst>
          </p:cNvPr>
          <p:cNvSpPr txBox="1"/>
          <p:nvPr/>
        </p:nvSpPr>
        <p:spPr>
          <a:xfrm>
            <a:off x="4392459" y="5513971"/>
            <a:ext cx="2927711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MADRID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BD4C91-3193-4167-B7EA-FBCB27B27C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394" y="0"/>
            <a:ext cx="7966456" cy="4169942"/>
          </a:xfrm>
          <a:prstGeom prst="rect">
            <a:avLst/>
          </a:prstGeom>
        </p:spPr>
      </p:pic>
      <p:sp>
        <p:nvSpPr>
          <p:cNvPr id="9" name="TextBox 1">
            <a:extLst>
              <a:ext uri="{FF2B5EF4-FFF2-40B4-BE49-F238E27FC236}">
                <a16:creationId xmlns:a16="http://schemas.microsoft.com/office/drawing/2014/main" id="{AA96EF27-F302-40E3-991A-69E0C4DF1F12}"/>
              </a:ext>
            </a:extLst>
          </p:cNvPr>
          <p:cNvSpPr txBox="1"/>
          <p:nvPr/>
        </p:nvSpPr>
        <p:spPr>
          <a:xfrm>
            <a:off x="459296" y="1856371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#dotnetconf 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DB29B2D-BEFB-4B07-BE89-4363E80CF7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alphaModFix amt="72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87" t="910" r="27695"/>
          <a:stretch/>
        </p:blipFill>
        <p:spPr>
          <a:xfrm>
            <a:off x="1" y="4169942"/>
            <a:ext cx="2679360" cy="268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C71A024-4CCF-4204-9750-482E052F785C}"/>
              </a:ext>
            </a:extLst>
          </p:cNvPr>
          <p:cNvSpPr txBox="1"/>
          <p:nvPr/>
        </p:nvSpPr>
        <p:spPr>
          <a:xfrm>
            <a:off x="500126" y="1752600"/>
            <a:ext cx="531158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s-ES" sz="3600" dirty="0">
              <a:solidFill>
                <a:prstClr val="white"/>
              </a:solidFill>
            </a:endParaRPr>
          </a:p>
          <a:p>
            <a:pPr lvl="0"/>
            <a:r>
              <a:rPr lang="es-ES" sz="3600" dirty="0">
                <a:solidFill>
                  <a:prstClr val="white"/>
                </a:solidFill>
              </a:rPr>
              <a:t>¿Eso funciona?</a:t>
            </a:r>
          </a:p>
          <a:p>
            <a:pPr lvl="0"/>
            <a:endParaRPr lang="es-ES" sz="3600" dirty="0">
              <a:solidFill>
                <a:prstClr val="white"/>
              </a:solidFill>
            </a:endParaRPr>
          </a:p>
          <a:p>
            <a:pPr lvl="0"/>
            <a:endParaRPr lang="es-ES" sz="3600" dirty="0">
              <a:solidFill>
                <a:prstClr val="white"/>
              </a:solidFill>
            </a:endParaRPr>
          </a:p>
          <a:p>
            <a:r>
              <a:rPr lang="es-ES" sz="3600" dirty="0" err="1"/>
              <a:t>Wibbly</a:t>
            </a:r>
            <a:r>
              <a:rPr lang="es-ES" sz="3600" dirty="0"/>
              <a:t> </a:t>
            </a:r>
            <a:r>
              <a:rPr lang="es-ES" sz="3600" dirty="0" err="1"/>
              <a:t>wobbly</a:t>
            </a:r>
            <a:r>
              <a:rPr lang="es-ES" sz="3600" dirty="0"/>
              <a:t> </a:t>
            </a:r>
            <a:r>
              <a:rPr lang="es-ES" sz="3600" dirty="0" err="1"/>
              <a:t>timey</a:t>
            </a:r>
            <a:r>
              <a:rPr lang="es-ES" sz="3600" dirty="0"/>
              <a:t> </a:t>
            </a:r>
            <a:r>
              <a:rPr lang="es-ES" sz="3600" dirty="0" err="1"/>
              <a:t>wimey</a:t>
            </a:r>
            <a:r>
              <a:rPr lang="es-ES" sz="3600" dirty="0"/>
              <a:t>.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DFF89E-D3BE-4CF5-BA6C-B775E8136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s-ES" dirty="0"/>
              <a:t>Sé lo que estáis pensando.</a:t>
            </a:r>
          </a:p>
        </p:txBody>
      </p:sp>
    </p:spTree>
    <p:extLst>
      <p:ext uri="{BB962C8B-B14F-4D97-AF65-F5344CB8AC3E}">
        <p14:creationId xmlns:p14="http://schemas.microsoft.com/office/powerpoint/2010/main" val="287943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CheckBox</a:t>
            </a:r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4AE0F3D-C6E6-6C47-BF6B-0AF8E35FF214}"/>
              </a:ext>
            </a:extLst>
          </p:cNvPr>
          <p:cNvSpPr txBox="1"/>
          <p:nvPr/>
        </p:nvSpPr>
        <p:spPr>
          <a:xfrm>
            <a:off x="0" y="1752600"/>
            <a:ext cx="121920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Propiedades Color, </a:t>
            </a:r>
            <a:r>
              <a:rPr lang="es-ES_tradnl" sz="2800" dirty="0" err="1">
                <a:latin typeface="+mj-lt"/>
              </a:rPr>
              <a:t>IsChecked</a:t>
            </a: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Evento </a:t>
            </a:r>
            <a:r>
              <a:rPr lang="es-ES_tradnl" sz="2800" dirty="0" err="1">
                <a:latin typeface="+mj-lt"/>
              </a:rPr>
              <a:t>CheckedChange</a:t>
            </a: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 err="1">
                <a:latin typeface="+mj-lt"/>
              </a:rPr>
              <a:t>VisualState</a:t>
            </a:r>
            <a:r>
              <a:rPr lang="es-ES_tradnl" sz="2800" dirty="0">
                <a:latin typeface="+mj-lt"/>
              </a:rPr>
              <a:t> </a:t>
            </a:r>
            <a:r>
              <a:rPr lang="es-ES_tradnl" sz="2800" dirty="0" err="1">
                <a:latin typeface="+mj-lt"/>
              </a:rPr>
              <a:t>IsChecked</a:t>
            </a: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Requisitos: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 err="1">
                <a:latin typeface="+mj-lt"/>
              </a:rPr>
              <a:t>Xamarin</a:t>
            </a:r>
            <a:r>
              <a:rPr lang="es-ES_tradnl" sz="2000" dirty="0">
                <a:latin typeface="+mj-lt"/>
              </a:rPr>
              <a:t> </a:t>
            </a:r>
            <a:r>
              <a:rPr lang="es-ES_tradnl" sz="2000" dirty="0" err="1">
                <a:latin typeface="+mj-lt"/>
              </a:rPr>
              <a:t>Forms</a:t>
            </a:r>
            <a:r>
              <a:rPr lang="es-ES_tradnl" sz="2000" dirty="0">
                <a:latin typeface="+mj-lt"/>
              </a:rPr>
              <a:t> 4.1</a:t>
            </a:r>
          </a:p>
        </p:txBody>
      </p:sp>
    </p:spTree>
    <p:extLst>
      <p:ext uri="{BB962C8B-B14F-4D97-AF65-F5344CB8AC3E}">
        <p14:creationId xmlns:p14="http://schemas.microsoft.com/office/powerpoint/2010/main" val="398526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C71A024-4CCF-4204-9750-482E052F785C}"/>
              </a:ext>
            </a:extLst>
          </p:cNvPr>
          <p:cNvSpPr txBox="1"/>
          <p:nvPr/>
        </p:nvSpPr>
        <p:spPr>
          <a:xfrm>
            <a:off x="500126" y="1752600"/>
            <a:ext cx="52940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3600" dirty="0"/>
          </a:p>
          <a:p>
            <a:r>
              <a:rPr lang="es-ES" sz="3600" dirty="0"/>
              <a:t>Ya, ya, ya…</a:t>
            </a:r>
          </a:p>
          <a:p>
            <a:endParaRPr lang="es-ES" sz="3600" dirty="0"/>
          </a:p>
          <a:p>
            <a:endParaRPr lang="es-ES" sz="3600" dirty="0"/>
          </a:p>
          <a:p>
            <a:r>
              <a:rPr lang="es-ES" sz="3600" dirty="0"/>
              <a:t>¿Pero este tío hace demos o qué?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DFF89E-D3BE-4CF5-BA6C-B775E8136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s-ES" dirty="0"/>
              <a:t>Sé lo que estáis pensando.</a:t>
            </a:r>
          </a:p>
        </p:txBody>
      </p:sp>
    </p:spTree>
    <p:extLst>
      <p:ext uri="{BB962C8B-B14F-4D97-AF65-F5344CB8AC3E}">
        <p14:creationId xmlns:p14="http://schemas.microsoft.com/office/powerpoint/2010/main" val="262785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 err="1"/>
              <a:t>RefreshView</a:t>
            </a:r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4C08274-9B0D-734A-A89A-24B464D24D6C}"/>
              </a:ext>
            </a:extLst>
          </p:cNvPr>
          <p:cNvSpPr txBox="1"/>
          <p:nvPr/>
        </p:nvSpPr>
        <p:spPr>
          <a:xfrm>
            <a:off x="0" y="1752600"/>
            <a:ext cx="1219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Propiedades </a:t>
            </a:r>
            <a:r>
              <a:rPr lang="es-ES_tradnl" sz="2800" dirty="0" err="1">
                <a:latin typeface="+mj-lt"/>
              </a:rPr>
              <a:t>IsRefreshing</a:t>
            </a:r>
            <a:r>
              <a:rPr lang="es-ES_tradnl" sz="2800" dirty="0">
                <a:latin typeface="+mj-lt"/>
              </a:rPr>
              <a:t>, </a:t>
            </a:r>
            <a:r>
              <a:rPr lang="es-ES_tradnl" sz="2800" dirty="0" err="1">
                <a:latin typeface="+mj-lt"/>
              </a:rPr>
              <a:t>Command</a:t>
            </a:r>
            <a:r>
              <a:rPr lang="es-ES_tradnl" sz="2800" dirty="0">
                <a:latin typeface="+mj-lt"/>
              </a:rPr>
              <a:t>, </a:t>
            </a:r>
            <a:r>
              <a:rPr lang="es-ES_tradnl" sz="2800" dirty="0" err="1">
                <a:latin typeface="+mj-lt"/>
              </a:rPr>
              <a:t>RefreshColor</a:t>
            </a: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Es una </a:t>
            </a:r>
            <a:r>
              <a:rPr lang="es-ES_tradnl" sz="2800" dirty="0" err="1">
                <a:latin typeface="+mj-lt"/>
              </a:rPr>
              <a:t>contentView</a:t>
            </a:r>
            <a:r>
              <a:rPr lang="es-ES_tradnl" sz="2800" dirty="0">
                <a:latin typeface="+mj-lt"/>
              </a:rPr>
              <a:t>. Al desplazarla hacia abajo ejecuta el </a:t>
            </a:r>
            <a:r>
              <a:rPr lang="es-ES_tradnl" sz="2800" dirty="0" err="1">
                <a:latin typeface="+mj-lt"/>
              </a:rPr>
              <a:t>command</a:t>
            </a:r>
            <a:r>
              <a:rPr lang="es-ES_tradnl" sz="2800" dirty="0">
                <a:latin typeface="+mj-lt"/>
              </a:rPr>
              <a:t> asociado.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Requisitos: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 err="1">
                <a:latin typeface="+mj-lt"/>
              </a:rPr>
              <a:t>Xamarin</a:t>
            </a:r>
            <a:r>
              <a:rPr lang="es-ES_tradnl" sz="2000" dirty="0">
                <a:latin typeface="+mj-lt"/>
              </a:rPr>
              <a:t> </a:t>
            </a:r>
            <a:r>
              <a:rPr lang="es-ES_tradnl" sz="2000" dirty="0" err="1">
                <a:latin typeface="+mj-lt"/>
              </a:rPr>
              <a:t>Forms</a:t>
            </a:r>
            <a:r>
              <a:rPr lang="es-ES_tradnl" sz="2000" dirty="0">
                <a:latin typeface="+mj-lt"/>
              </a:rPr>
              <a:t> 4.3 (</a:t>
            </a:r>
            <a:r>
              <a:rPr lang="es-ES_tradnl" sz="2000" dirty="0" err="1">
                <a:latin typeface="+mj-lt"/>
              </a:rPr>
              <a:t>preview</a:t>
            </a:r>
            <a:r>
              <a:rPr lang="es-ES_tradnl" sz="2000" dirty="0">
                <a:latin typeface="+mj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2823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C71A024-4CCF-4204-9750-482E052F785C}"/>
              </a:ext>
            </a:extLst>
          </p:cNvPr>
          <p:cNvSpPr txBox="1"/>
          <p:nvPr/>
        </p:nvSpPr>
        <p:spPr>
          <a:xfrm>
            <a:off x="500126" y="1752600"/>
            <a:ext cx="529400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3600" dirty="0"/>
          </a:p>
          <a:p>
            <a:r>
              <a:rPr lang="es-ES" sz="3600" dirty="0"/>
              <a:t>¿Puedo verlo? </a:t>
            </a:r>
          </a:p>
          <a:p>
            <a:endParaRPr lang="es-ES" sz="3600" dirty="0"/>
          </a:p>
          <a:p>
            <a:endParaRPr lang="es-ES" sz="3600" dirty="0"/>
          </a:p>
          <a:p>
            <a:r>
              <a:rPr lang="es-ES" sz="3600" dirty="0"/>
              <a:t>Ya, la documentación puedo verla por internet. Yo he venido a ver demos.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DFF89E-D3BE-4CF5-BA6C-B775E8136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s-ES" dirty="0"/>
              <a:t>Sé lo que estáis pensando.</a:t>
            </a:r>
          </a:p>
        </p:txBody>
      </p:sp>
    </p:spTree>
    <p:extLst>
      <p:ext uri="{BB962C8B-B14F-4D97-AF65-F5344CB8AC3E}">
        <p14:creationId xmlns:p14="http://schemas.microsoft.com/office/powerpoint/2010/main" val="1118306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CollectionView</a:t>
            </a:r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E7D4CB0-D581-2144-BBD5-B5C4642CE71B}"/>
              </a:ext>
            </a:extLst>
          </p:cNvPr>
          <p:cNvSpPr txBox="1"/>
          <p:nvPr/>
        </p:nvSpPr>
        <p:spPr>
          <a:xfrm>
            <a:off x="0" y="1752600"/>
            <a:ext cx="12192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Colección cargada desde </a:t>
            </a:r>
            <a:r>
              <a:rPr lang="es-ES_tradnl" sz="2800" dirty="0" err="1">
                <a:latin typeface="+mj-lt"/>
              </a:rPr>
              <a:t>ItemSource</a:t>
            </a: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Selección simple/</a:t>
            </a:r>
            <a:r>
              <a:rPr lang="es-ES_tradnl" sz="2800" dirty="0" err="1">
                <a:latin typeface="+mj-lt"/>
              </a:rPr>
              <a:t>multiple</a:t>
            </a:r>
            <a:r>
              <a:rPr lang="es-ES_tradnl" sz="2800" dirty="0">
                <a:latin typeface="+mj-lt"/>
              </a:rPr>
              <a:t>/</a:t>
            </a:r>
            <a:r>
              <a:rPr lang="es-ES_tradnl" sz="2800" dirty="0" err="1">
                <a:latin typeface="+mj-lt"/>
              </a:rPr>
              <a:t>none</a:t>
            </a:r>
            <a:r>
              <a:rPr lang="es-ES_tradnl" sz="2800" dirty="0">
                <a:latin typeface="+mj-lt"/>
              </a:rPr>
              <a:t>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Se puede cambiar el color de los ítems seleccionados cambiando el </a:t>
            </a:r>
            <a:r>
              <a:rPr lang="es-ES_tradnl" sz="2000" dirty="0" err="1">
                <a:latin typeface="+mj-lt"/>
              </a:rPr>
              <a:t>VisualState</a:t>
            </a:r>
            <a:r>
              <a:rPr lang="es-ES_tradnl" sz="2000" dirty="0">
                <a:latin typeface="+mj-lt"/>
              </a:rPr>
              <a:t> </a:t>
            </a:r>
            <a:r>
              <a:rPr lang="es-ES_tradnl" sz="2000" dirty="0" err="1">
                <a:latin typeface="+mj-lt"/>
              </a:rPr>
              <a:t>Selected</a:t>
            </a: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Permite definir una vista a mostrar cuando no hay datos.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Se puede cambiar de forma </a:t>
            </a:r>
            <a:r>
              <a:rPr lang="es-ES_tradnl" sz="2000" dirty="0" err="1">
                <a:latin typeface="+mj-lt"/>
              </a:rPr>
              <a:t>dínamica</a:t>
            </a:r>
            <a:endParaRPr lang="es-ES_tradnl" sz="2000" dirty="0"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Permite el uso de </a:t>
            </a:r>
            <a:r>
              <a:rPr lang="es-ES_tradnl" sz="2000" dirty="0" err="1">
                <a:latin typeface="+mj-lt"/>
              </a:rPr>
              <a:t>DataTemplateSelector</a:t>
            </a:r>
            <a:endParaRPr lang="es-ES_tradnl" sz="2000" dirty="0">
              <a:latin typeface="+mj-lt"/>
            </a:endParaRPr>
          </a:p>
          <a:p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665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CollectionView</a:t>
            </a:r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45FD02A-1004-2544-B5E8-1D112D9C3D6B}"/>
              </a:ext>
            </a:extLst>
          </p:cNvPr>
          <p:cNvSpPr txBox="1"/>
          <p:nvPr/>
        </p:nvSpPr>
        <p:spPr>
          <a:xfrm>
            <a:off x="5084956" y="26539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47D09F-2E3D-B449-B240-10BDD228E3CD}"/>
              </a:ext>
            </a:extLst>
          </p:cNvPr>
          <p:cNvSpPr txBox="1"/>
          <p:nvPr/>
        </p:nvSpPr>
        <p:spPr>
          <a:xfrm>
            <a:off x="0" y="1752600"/>
            <a:ext cx="121920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Se puede usar un </a:t>
            </a:r>
            <a:r>
              <a:rPr lang="es-ES_tradnl" sz="2800" dirty="0" err="1">
                <a:latin typeface="+mj-lt"/>
              </a:rPr>
              <a:t>DataTemplateSelector</a:t>
            </a: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Carga de datos de forma incremental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 err="1">
                <a:latin typeface="+mj-lt"/>
              </a:rPr>
              <a:t>RemainingItemsThreshold</a:t>
            </a:r>
            <a:r>
              <a:rPr lang="es-ES_tradnl" sz="2000" dirty="0">
                <a:latin typeface="+mj-lt"/>
              </a:rPr>
              <a:t> – Número de ítems por mostrar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 err="1">
                <a:latin typeface="+mj-lt"/>
              </a:rPr>
              <a:t>RemainingItemsThresholdReachedCommand</a:t>
            </a:r>
            <a:r>
              <a:rPr lang="es-ES_tradnl" sz="2000" dirty="0">
                <a:latin typeface="+mj-lt"/>
              </a:rPr>
              <a:t> – Comando ejecutado para recargar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 err="1">
                <a:latin typeface="+mj-lt"/>
              </a:rPr>
              <a:t>ItemsLayout</a:t>
            </a:r>
            <a:r>
              <a:rPr lang="es-ES_tradnl" sz="2800" dirty="0">
                <a:latin typeface="+mj-lt"/>
              </a:rPr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 err="1">
                <a:latin typeface="+mj-lt"/>
              </a:rPr>
              <a:t>VerticalList</a:t>
            </a:r>
            <a:r>
              <a:rPr lang="es-ES_tradnl" sz="2000" dirty="0">
                <a:latin typeface="+mj-lt"/>
              </a:rPr>
              <a:t>, </a:t>
            </a:r>
            <a:r>
              <a:rPr lang="es-ES_tradnl" sz="2000" dirty="0" err="1">
                <a:latin typeface="+mj-lt"/>
              </a:rPr>
              <a:t>HorizontalList</a:t>
            </a:r>
            <a:r>
              <a:rPr lang="es-ES_tradnl" sz="2000" dirty="0">
                <a:latin typeface="+mj-lt"/>
              </a:rPr>
              <a:t>: Listas con un elemento por fila/columna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 err="1">
                <a:latin typeface="+mj-lt"/>
              </a:rPr>
              <a:t>VerticalGrid</a:t>
            </a:r>
            <a:r>
              <a:rPr lang="es-ES_tradnl" sz="2000" dirty="0">
                <a:latin typeface="+mj-lt"/>
              </a:rPr>
              <a:t>, </a:t>
            </a:r>
            <a:r>
              <a:rPr lang="es-ES_tradnl" sz="2000" dirty="0" err="1">
                <a:latin typeface="+mj-lt"/>
              </a:rPr>
              <a:t>HorizontalGrid</a:t>
            </a:r>
            <a:r>
              <a:rPr lang="es-ES_tradnl" sz="2000" dirty="0">
                <a:latin typeface="+mj-lt"/>
              </a:rPr>
              <a:t>: Permite definir el </a:t>
            </a:r>
            <a:r>
              <a:rPr lang="es-ES_tradnl" sz="2000" dirty="0" err="1">
                <a:latin typeface="+mj-lt"/>
              </a:rPr>
              <a:t>span</a:t>
            </a:r>
            <a:r>
              <a:rPr lang="es-ES_tradnl" sz="2000" dirty="0">
                <a:latin typeface="+mj-lt"/>
              </a:rPr>
              <a:t> de cada fila/columna</a:t>
            </a:r>
          </a:p>
        </p:txBody>
      </p:sp>
    </p:spTree>
    <p:extLst>
      <p:ext uri="{BB962C8B-B14F-4D97-AF65-F5344CB8AC3E}">
        <p14:creationId xmlns:p14="http://schemas.microsoft.com/office/powerpoint/2010/main" val="8134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CollectionView</a:t>
            </a:r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6245EA1-BB59-CC46-A24F-82F5FA5C7139}"/>
              </a:ext>
            </a:extLst>
          </p:cNvPr>
          <p:cNvSpPr txBox="1"/>
          <p:nvPr/>
        </p:nvSpPr>
        <p:spPr>
          <a:xfrm>
            <a:off x="0" y="1752600"/>
            <a:ext cx="1219200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Se pueden usar cabecera y pie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Dos estrategias para calcular el tamaño de cada ítem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+mj-lt"/>
              </a:rPr>
              <a:t>MeasureFirstItem</a:t>
            </a:r>
            <a:r>
              <a:rPr lang="es-ES" sz="2000" dirty="0">
                <a:latin typeface="+mj-lt"/>
              </a:rPr>
              <a:t>: Aplica a todos los ítems el tamaño del primero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+mj-lt"/>
              </a:rPr>
              <a:t>MeasureAllItems</a:t>
            </a:r>
            <a:r>
              <a:rPr lang="es-ES" sz="2000" dirty="0">
                <a:latin typeface="+mj-lt"/>
              </a:rPr>
              <a:t>: Calcula el tamaño de todos los </a:t>
            </a:r>
            <a:r>
              <a:rPr lang="es-ES" sz="2000" dirty="0" err="1">
                <a:latin typeface="+mj-lt"/>
              </a:rPr>
              <a:t>items</a:t>
            </a: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 err="1">
                <a:latin typeface="+mj-lt"/>
              </a:rPr>
              <a:t>Scroll</a:t>
            </a:r>
            <a:endParaRPr lang="es-ES_tradnl" sz="2800" dirty="0"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+mj-lt"/>
              </a:rPr>
              <a:t>El evento </a:t>
            </a:r>
            <a:r>
              <a:rPr lang="es-ES" sz="2000" dirty="0" err="1">
                <a:latin typeface="+mj-lt"/>
              </a:rPr>
              <a:t>Scrolled</a:t>
            </a:r>
            <a:r>
              <a:rPr lang="es-ES" sz="2000" dirty="0">
                <a:latin typeface="+mj-lt"/>
              </a:rPr>
              <a:t> nos da información del </a:t>
            </a:r>
            <a:r>
              <a:rPr lang="es-ES" sz="2000" dirty="0" err="1">
                <a:latin typeface="+mj-lt"/>
              </a:rPr>
              <a:t>scroll</a:t>
            </a:r>
            <a:r>
              <a:rPr lang="es-ES" sz="2000" dirty="0">
                <a:latin typeface="+mj-lt"/>
              </a:rPr>
              <a:t> realizado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+mj-lt"/>
              </a:rPr>
              <a:t>El método </a:t>
            </a:r>
            <a:r>
              <a:rPr lang="es-ES" sz="2000" dirty="0" err="1">
                <a:latin typeface="+mj-lt"/>
              </a:rPr>
              <a:t>ScrollTo</a:t>
            </a:r>
            <a:r>
              <a:rPr lang="es-ES" sz="2000" dirty="0">
                <a:latin typeface="+mj-lt"/>
              </a:rPr>
              <a:t> permite hacer </a:t>
            </a:r>
            <a:r>
              <a:rPr lang="es-ES" sz="2000" dirty="0" err="1">
                <a:latin typeface="+mj-lt"/>
              </a:rPr>
              <a:t>scroll</a:t>
            </a:r>
            <a:r>
              <a:rPr lang="es-ES" sz="2000" dirty="0">
                <a:latin typeface="+mj-lt"/>
              </a:rPr>
              <a:t> hasta un </a:t>
            </a:r>
            <a:r>
              <a:rPr lang="es-ES" sz="2000" dirty="0" err="1">
                <a:latin typeface="+mj-lt"/>
              </a:rPr>
              <a:t>item</a:t>
            </a: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5386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CollectionView</a:t>
            </a:r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6245EA1-BB59-CC46-A24F-82F5FA5C7139}"/>
              </a:ext>
            </a:extLst>
          </p:cNvPr>
          <p:cNvSpPr txBox="1"/>
          <p:nvPr/>
        </p:nvSpPr>
        <p:spPr>
          <a:xfrm>
            <a:off x="0" y="1752600"/>
            <a:ext cx="12192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>
                <a:latin typeface="+mj-lt"/>
              </a:rPr>
              <a:t>También acepta agrupaciones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+mj-lt"/>
              </a:rPr>
              <a:t>Funcionan de la misma forma que en los </a:t>
            </a:r>
            <a:r>
              <a:rPr lang="es-ES" sz="2000" dirty="0" err="1">
                <a:latin typeface="+mj-lt"/>
              </a:rPr>
              <a:t>ListViews</a:t>
            </a:r>
            <a:endParaRPr lang="es-ES" sz="2000" dirty="0"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>
                <a:latin typeface="+mj-lt"/>
              </a:rPr>
              <a:t>Permite definir una cabecera y un pie para cada grupo</a:t>
            </a: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Requisitos: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 err="1">
                <a:latin typeface="+mj-lt"/>
              </a:rPr>
              <a:t>Xamarin</a:t>
            </a:r>
            <a:r>
              <a:rPr lang="es-ES_tradnl" sz="2000" dirty="0">
                <a:latin typeface="+mj-lt"/>
              </a:rPr>
              <a:t> </a:t>
            </a:r>
            <a:r>
              <a:rPr lang="es-ES_tradnl" sz="2000" dirty="0" err="1">
                <a:latin typeface="+mj-lt"/>
              </a:rPr>
              <a:t>Forms</a:t>
            </a:r>
            <a:r>
              <a:rPr lang="es-ES_tradnl" sz="2000" dirty="0">
                <a:latin typeface="+mj-lt"/>
              </a:rPr>
              <a:t> 4.0 (Todavía es Experimental)</a:t>
            </a:r>
          </a:p>
        </p:txBody>
      </p:sp>
    </p:spTree>
    <p:extLst>
      <p:ext uri="{BB962C8B-B14F-4D97-AF65-F5344CB8AC3E}">
        <p14:creationId xmlns:p14="http://schemas.microsoft.com/office/powerpoint/2010/main" val="378456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C71A024-4CCF-4204-9750-482E052F785C}"/>
              </a:ext>
            </a:extLst>
          </p:cNvPr>
          <p:cNvSpPr txBox="1"/>
          <p:nvPr/>
        </p:nvSpPr>
        <p:spPr>
          <a:xfrm>
            <a:off x="500126" y="1752600"/>
            <a:ext cx="529400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3600" dirty="0"/>
          </a:p>
          <a:p>
            <a:r>
              <a:rPr lang="es-ES" sz="3600" dirty="0" err="1"/>
              <a:t>Talk</a:t>
            </a:r>
            <a:r>
              <a:rPr lang="es-ES" sz="3600" dirty="0"/>
              <a:t> </a:t>
            </a:r>
            <a:r>
              <a:rPr lang="es-ES" sz="3600" dirty="0" err="1"/>
              <a:t>is</a:t>
            </a:r>
            <a:r>
              <a:rPr lang="es-ES" sz="3600" dirty="0"/>
              <a:t> </a:t>
            </a:r>
            <a:r>
              <a:rPr lang="es-ES" sz="3600" dirty="0" err="1"/>
              <a:t>cheap</a:t>
            </a:r>
            <a:r>
              <a:rPr lang="es-ES" sz="3600" dirty="0"/>
              <a:t>. Show me </a:t>
            </a:r>
            <a:r>
              <a:rPr lang="es-ES" sz="3600" dirty="0" err="1"/>
              <a:t>the</a:t>
            </a:r>
            <a:r>
              <a:rPr lang="es-ES" sz="3600" dirty="0"/>
              <a:t> </a:t>
            </a:r>
            <a:r>
              <a:rPr lang="es-ES" sz="3600" dirty="0" err="1"/>
              <a:t>code</a:t>
            </a:r>
            <a:r>
              <a:rPr lang="es-ES" sz="3600" dirty="0"/>
              <a:t>.</a:t>
            </a:r>
          </a:p>
          <a:p>
            <a:endParaRPr lang="es-ES" sz="3600" dirty="0"/>
          </a:p>
          <a:p>
            <a:endParaRPr lang="es-ES" sz="3600" dirty="0"/>
          </a:p>
          <a:p>
            <a:r>
              <a:rPr lang="es-ES" sz="3600" dirty="0"/>
              <a:t>¡Qué alguien calle a este tío!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DFF89E-D3BE-4CF5-BA6C-B775E8136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s-ES" dirty="0"/>
              <a:t>Sé lo que estáis pensando.</a:t>
            </a:r>
          </a:p>
        </p:txBody>
      </p:sp>
    </p:spTree>
    <p:extLst>
      <p:ext uri="{BB962C8B-B14F-4D97-AF65-F5344CB8AC3E}">
        <p14:creationId xmlns:p14="http://schemas.microsoft.com/office/powerpoint/2010/main" val="333757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09E51C-E5C8-4F18-A5DC-99E274A9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931" y="499885"/>
            <a:ext cx="11655840" cy="899665"/>
          </a:xfrm>
        </p:spPr>
        <p:txBody>
          <a:bodyPr/>
          <a:lstStyle/>
          <a:p>
            <a:r>
              <a:rPr lang="es-ES" b="1" dirty="0"/>
              <a:t>Patrocinadores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E04EC508-A184-44F8-B1DC-82D7C5B1AAF4}"/>
              </a:ext>
            </a:extLst>
          </p:cNvPr>
          <p:cNvGrpSpPr/>
          <p:nvPr/>
        </p:nvGrpSpPr>
        <p:grpSpPr>
          <a:xfrm>
            <a:off x="7287871" y="5283684"/>
            <a:ext cx="4729500" cy="1515693"/>
            <a:chOff x="10804686" y="5548064"/>
            <a:chExt cx="4729500" cy="1515693"/>
          </a:xfrm>
        </p:grpSpPr>
        <p:pic>
          <p:nvPicPr>
            <p:cNvPr id="5" name="Graphic 3">
              <a:extLst>
                <a:ext uri="{FF2B5EF4-FFF2-40B4-BE49-F238E27FC236}">
                  <a16:creationId xmlns:a16="http://schemas.microsoft.com/office/drawing/2014/main" id="{C4827FA5-7308-4E4D-AEC4-B41434F7C4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638264" y="5548064"/>
              <a:ext cx="841951" cy="899665"/>
            </a:xfrm>
            <a:prstGeom prst="rect">
              <a:avLst/>
            </a:prstGeom>
          </p:spPr>
        </p:pic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93C50481-7B7B-4F18-9C00-6EA822A01CAA}"/>
                </a:ext>
              </a:extLst>
            </p:cNvPr>
            <p:cNvSpPr txBox="1"/>
            <p:nvPr userDrawn="1"/>
          </p:nvSpPr>
          <p:spPr>
            <a:xfrm>
              <a:off x="10804686" y="6325093"/>
              <a:ext cx="4729500" cy="738664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32145A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#dotnetconf 2019 Madrid</a:t>
              </a:r>
            </a:p>
          </p:txBody>
        </p:sp>
      </p:grpSp>
      <p:pic>
        <p:nvPicPr>
          <p:cNvPr id="7" name="Picture 4" descr="Resultado de imagen de encamina">
            <a:extLst>
              <a:ext uri="{FF2B5EF4-FFF2-40B4-BE49-F238E27FC236}">
                <a16:creationId xmlns:a16="http://schemas.microsoft.com/office/drawing/2014/main" id="{1D2625B9-E0FC-4219-9AAE-F66B0E29B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1194" y="2558151"/>
            <a:ext cx="2589528" cy="198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Resultado de imagen de .net foundation">
            <a:extLst>
              <a:ext uri="{FF2B5EF4-FFF2-40B4-BE49-F238E27FC236}">
                <a16:creationId xmlns:a16="http://schemas.microsoft.com/office/drawing/2014/main" id="{88ADE12F-431B-48A8-A91F-9406C048B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850" y="2724440"/>
            <a:ext cx="1533386" cy="1533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Resultado de imagen de crossdvlup madrid">
            <a:extLst>
              <a:ext uri="{FF2B5EF4-FFF2-40B4-BE49-F238E27FC236}">
                <a16:creationId xmlns:a16="http://schemas.microsoft.com/office/drawing/2014/main" id="{2B572827-167A-458C-A26F-53CD52AA8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9553" y="2558151"/>
            <a:ext cx="1741698" cy="174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074531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CarouselView</a:t>
            </a:r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6245EA1-BB59-CC46-A24F-82F5FA5C7139}"/>
              </a:ext>
            </a:extLst>
          </p:cNvPr>
          <p:cNvSpPr txBox="1"/>
          <p:nvPr/>
        </p:nvSpPr>
        <p:spPr>
          <a:xfrm>
            <a:off x="0" y="1752600"/>
            <a:ext cx="1219200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>
                <a:latin typeface="+mj-lt"/>
              </a:rPr>
              <a:t>Parecido a un </a:t>
            </a:r>
            <a:r>
              <a:rPr lang="es-ES" sz="2800" dirty="0" err="1">
                <a:latin typeface="+mj-lt"/>
              </a:rPr>
              <a:t>CollectionView</a:t>
            </a:r>
            <a:endParaRPr lang="es-ES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>
                <a:latin typeface="+mj-lt"/>
              </a:rPr>
              <a:t>Por defecto, se muestra en horizontal. Aunque se podría cambiar, no está pensado para mostrar información en vertical.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>
                <a:latin typeface="+mj-lt"/>
              </a:rPr>
              <a:t>Se debe usar para destacar información. Normalmente con pocos ítems.</a:t>
            </a: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1261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CarouselView</a:t>
            </a:r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6245EA1-BB59-CC46-A24F-82F5FA5C7139}"/>
              </a:ext>
            </a:extLst>
          </p:cNvPr>
          <p:cNvSpPr txBox="1"/>
          <p:nvPr/>
        </p:nvSpPr>
        <p:spPr>
          <a:xfrm>
            <a:off x="0" y="1752600"/>
            <a:ext cx="121920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>
                <a:latin typeface="+mj-lt"/>
              </a:rPr>
              <a:t>Permite mostrar el siguiente ítem parcialmente.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000" dirty="0"/>
              <a:t>Requisitos: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 err="1"/>
              <a:t>Xamarin</a:t>
            </a:r>
            <a:r>
              <a:rPr lang="es-ES_tradnl" sz="2000" dirty="0"/>
              <a:t> </a:t>
            </a:r>
            <a:r>
              <a:rPr lang="es-ES_tradnl" sz="2000" dirty="0" err="1"/>
              <a:t>Forms</a:t>
            </a:r>
            <a:r>
              <a:rPr lang="es-ES_tradnl" sz="2000" dirty="0"/>
              <a:t> 4.3 (pre)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0136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C71A024-4CCF-4204-9750-482E052F785C}"/>
              </a:ext>
            </a:extLst>
          </p:cNvPr>
          <p:cNvSpPr txBox="1"/>
          <p:nvPr/>
        </p:nvSpPr>
        <p:spPr>
          <a:xfrm>
            <a:off x="500127" y="1752600"/>
            <a:ext cx="553139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3200" dirty="0"/>
          </a:p>
          <a:p>
            <a:r>
              <a:rPr lang="es-ES" sz="3200" dirty="0"/>
              <a:t>Este tío no tiene ni idea de como usarlo, porque no hace demos.</a:t>
            </a:r>
          </a:p>
          <a:p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Si no me enseñas código ¿Cómo copio y pego esto?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DFF89E-D3BE-4CF5-BA6C-B775E8136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s-ES" dirty="0"/>
              <a:t>Sé lo que estáis pensando.</a:t>
            </a:r>
          </a:p>
        </p:txBody>
      </p:sp>
    </p:spTree>
    <p:extLst>
      <p:ext uri="{BB962C8B-B14F-4D97-AF65-F5344CB8AC3E}">
        <p14:creationId xmlns:p14="http://schemas.microsoft.com/office/powerpoint/2010/main" val="381754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4">
            <a:extLst>
              <a:ext uri="{FF2B5EF4-FFF2-40B4-BE49-F238E27FC236}">
                <a16:creationId xmlns:a16="http://schemas.microsoft.com/office/drawing/2014/main" id="{1C2E2BE7-0599-654E-9D9D-B7C0F69B5CB3}"/>
              </a:ext>
            </a:extLst>
          </p:cNvPr>
          <p:cNvSpPr txBox="1">
            <a:spLocks/>
          </p:cNvSpPr>
          <p:nvPr/>
        </p:nvSpPr>
        <p:spPr>
          <a:xfrm>
            <a:off x="418643" y="467038"/>
            <a:ext cx="11354714" cy="1158793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7058" b="0" i="0" u="none" strike="noStrike" kern="1200" cap="none" spc="-98" normalizeH="0" baseline="0" noProof="0" dirty="0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</a:rPr>
              <a:t>Questions?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AF07045-F585-2B42-B36E-07EA0A81D531}"/>
              </a:ext>
            </a:extLst>
          </p:cNvPr>
          <p:cNvSpPr txBox="1">
            <a:spLocks/>
          </p:cNvSpPr>
          <p:nvPr/>
        </p:nvSpPr>
        <p:spPr>
          <a:xfrm>
            <a:off x="418643" y="1625831"/>
            <a:ext cx="3585793" cy="811533"/>
          </a:xfrm>
          <a:prstGeom prst="rect">
            <a:avLst/>
          </a:prstGeom>
        </p:spPr>
        <p:txBody>
          <a:bodyPr/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Marcos Antonio Blanco</a:t>
            </a:r>
          </a:p>
          <a:p>
            <a:pPr marL="0" indent="0" defTabSz="914400">
              <a:spcBef>
                <a:spcPts val="0"/>
              </a:spcBef>
              <a:buFont typeface="Arial" pitchFamily="34" charset="0"/>
              <a:buNone/>
            </a:pPr>
            <a:r>
              <a:rPr lang="en-US" sz="16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     @marcoablanco</a:t>
            </a: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BDFA8E9A-68C6-0A48-9079-DF5E4D42AA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81" y="2000424"/>
            <a:ext cx="228600" cy="228600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56865D1-FBBC-8842-81A5-C630E7DC2451}"/>
              </a:ext>
            </a:extLst>
          </p:cNvPr>
          <p:cNvSpPr txBox="1">
            <a:spLocks/>
          </p:cNvSpPr>
          <p:nvPr/>
        </p:nvSpPr>
        <p:spPr>
          <a:xfrm>
            <a:off x="418643" y="2648253"/>
            <a:ext cx="3585793" cy="811533"/>
          </a:xfrm>
          <a:prstGeom prst="rect">
            <a:avLst/>
          </a:prstGeom>
          <a:noFill/>
        </p:spPr>
        <p:txBody>
          <a:bodyPr vert="horz" lIns="146304" tIns="109728" rIns="146304" bIns="109728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137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Jorge Diego Crespo</a:t>
            </a:r>
          </a:p>
          <a:p>
            <a:r>
              <a:rPr lang="en-US" sz="16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    @jorgedcrespo</a:t>
            </a:r>
          </a:p>
        </p:txBody>
      </p:sp>
      <p:pic>
        <p:nvPicPr>
          <p:cNvPr id="13" name="Picture 3">
            <a:extLst>
              <a:ext uri="{FF2B5EF4-FFF2-40B4-BE49-F238E27FC236}">
                <a16:creationId xmlns:a16="http://schemas.microsoft.com/office/drawing/2014/main" id="{58BBC373-C401-F148-AF96-B2F3DAE47B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81" y="3091807"/>
            <a:ext cx="228600" cy="228600"/>
          </a:xfrm>
          <a:prstGeom prst="rect">
            <a:avLst/>
          </a:prstGeom>
        </p:spPr>
      </p:pic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A7F4F5EB-7190-954C-B197-14AE8231DBA9}"/>
              </a:ext>
            </a:extLst>
          </p:cNvPr>
          <p:cNvSpPr txBox="1">
            <a:spLocks/>
          </p:cNvSpPr>
          <p:nvPr/>
        </p:nvSpPr>
        <p:spPr>
          <a:xfrm>
            <a:off x="418643" y="3670675"/>
            <a:ext cx="3585793" cy="811533"/>
          </a:xfrm>
          <a:prstGeom prst="rect">
            <a:avLst/>
          </a:prstGeom>
          <a:noFill/>
        </p:spPr>
        <p:txBody>
          <a:bodyPr vert="horz" lIns="146304" tIns="109728" rIns="146304" bIns="109728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137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MeetUp CrossDvlup</a:t>
            </a:r>
          </a:p>
          <a:p>
            <a:r>
              <a:rPr lang="en-US" sz="16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    @CrossDvlup</a:t>
            </a:r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127B7493-F752-0E4B-9E17-D14F992E6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81" y="4114229"/>
            <a:ext cx="228600" cy="228600"/>
          </a:xfrm>
          <a:prstGeom prst="rect">
            <a:avLst/>
          </a:prstGeom>
        </p:spPr>
      </p:pic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E4B822B-4B1B-364B-AEA5-C45B7507F76E}"/>
              </a:ext>
            </a:extLst>
          </p:cNvPr>
          <p:cNvSpPr txBox="1">
            <a:spLocks/>
          </p:cNvSpPr>
          <p:nvPr/>
        </p:nvSpPr>
        <p:spPr>
          <a:xfrm>
            <a:off x="418643" y="5715519"/>
            <a:ext cx="3585793" cy="811533"/>
          </a:xfrm>
          <a:prstGeom prst="rect">
            <a:avLst/>
          </a:prstGeom>
          <a:noFill/>
        </p:spPr>
        <p:txBody>
          <a:bodyPr vert="horz" lIns="146304" tIns="109728" rIns="146304" bIns="109728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137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DevsDNA</a:t>
            </a:r>
          </a:p>
          <a:p>
            <a:r>
              <a:rPr lang="en-US" sz="16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    @DevsDNA</a:t>
            </a:r>
          </a:p>
        </p:txBody>
      </p:sp>
      <p:pic>
        <p:nvPicPr>
          <p:cNvPr id="22" name="Picture 3">
            <a:extLst>
              <a:ext uri="{FF2B5EF4-FFF2-40B4-BE49-F238E27FC236}">
                <a16:creationId xmlns:a16="http://schemas.microsoft.com/office/drawing/2014/main" id="{6D577D35-CA37-1D42-97C0-F0BD8EF7B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81" y="6159073"/>
            <a:ext cx="228600" cy="228600"/>
          </a:xfrm>
          <a:prstGeom prst="rect">
            <a:avLst/>
          </a:prstGeom>
        </p:spPr>
      </p:pic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57FCB35-A24E-9848-B9A7-231180610A99}"/>
              </a:ext>
            </a:extLst>
          </p:cNvPr>
          <p:cNvSpPr txBox="1">
            <a:spLocks/>
          </p:cNvSpPr>
          <p:nvPr/>
        </p:nvSpPr>
        <p:spPr>
          <a:xfrm>
            <a:off x="418643" y="4693097"/>
            <a:ext cx="3585793" cy="811533"/>
          </a:xfrm>
          <a:prstGeom prst="rect">
            <a:avLst/>
          </a:prstGeom>
          <a:noFill/>
        </p:spPr>
        <p:txBody>
          <a:bodyPr vert="horz" lIns="146304" tIns="109728" rIns="146304" bIns="109728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137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ENCAMINA</a:t>
            </a:r>
          </a:p>
          <a:p>
            <a:r>
              <a:rPr lang="en-US" sz="1600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    @ENCAMINA</a:t>
            </a:r>
          </a:p>
        </p:txBody>
      </p:sp>
      <p:pic>
        <p:nvPicPr>
          <p:cNvPr id="24" name="Picture 3">
            <a:extLst>
              <a:ext uri="{FF2B5EF4-FFF2-40B4-BE49-F238E27FC236}">
                <a16:creationId xmlns:a16="http://schemas.microsoft.com/office/drawing/2014/main" id="{DDAB0C70-3298-BA47-AD3F-EFAA450BF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81" y="5136651"/>
            <a:ext cx="228600" cy="2286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FD46E399-7B8B-43B2-A889-E5FF8F490227}"/>
              </a:ext>
            </a:extLst>
          </p:cNvPr>
          <p:cNvSpPr/>
          <p:nvPr/>
        </p:nvSpPr>
        <p:spPr>
          <a:xfrm>
            <a:off x="5374300" y="3192980"/>
            <a:ext cx="68177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dirty="0">
                <a:solidFill>
                  <a:schemeClr val="tx1">
                    <a:lumMod val="9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https://github.com/DevsDNA/DotNetCof2019Madrid</a:t>
            </a:r>
            <a:endParaRPr lang="es-ES" sz="240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908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9589D34-F2BF-4707-AA99-454A3AB12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Siguientes paradas Octubre y Noviembre</a:t>
            </a:r>
          </a:p>
        </p:txBody>
      </p:sp>
      <p:pic>
        <p:nvPicPr>
          <p:cNvPr id="4" name="Picture 2" descr="Resultado de imagen de crossdvlup madrid">
            <a:extLst>
              <a:ext uri="{FF2B5EF4-FFF2-40B4-BE49-F238E27FC236}">
                <a16:creationId xmlns:a16="http://schemas.microsoft.com/office/drawing/2014/main" id="{A982E03E-3E58-4FC7-A477-39BD88B29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44" y="1285942"/>
            <a:ext cx="4000368" cy="4000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DCAB55E4-DECC-4F12-9741-C0D3A01D33F8}"/>
              </a:ext>
            </a:extLst>
          </p:cNvPr>
          <p:cNvSpPr/>
          <p:nvPr/>
        </p:nvSpPr>
        <p:spPr>
          <a:xfrm>
            <a:off x="4687957" y="1247217"/>
            <a:ext cx="6096000" cy="4893647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.NET Core and Azure without credentials? Impossible is nothing!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31 Octubre – Carlos Mendible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505050"/>
                  </a:gs>
                  <a:gs pos="3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Uno Platform: el presente y el futuro de las aplicaciones multiplataforma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7 Noviembre – Paulo Vila / Jose Manuel Nieto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505050"/>
                  </a:gs>
                  <a:gs pos="3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¿Cómo, cuándo y por qué usar gRPC?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28 Noviembre – Manuel Vilachán / Antonio Marín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505050"/>
                  </a:gs>
                  <a:gs pos="3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9FF4667-46AC-4A2A-BE6B-3C8B4D15AE33}"/>
              </a:ext>
            </a:extLst>
          </p:cNvPr>
          <p:cNvSpPr/>
          <p:nvPr/>
        </p:nvSpPr>
        <p:spPr>
          <a:xfrm>
            <a:off x="347804" y="5494533"/>
            <a:ext cx="41396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  <a:hlinkClick r:id="rId3"/>
              </a:rPr>
              <a:t>https://www.meetup.com/es-ES/CrossDvlup/events/</a:t>
            </a:r>
            <a:endParaRPr kumimoji="0" lang="es-ES" sz="2400" b="1" i="0" u="none" strike="noStrike" kern="1200" cap="none" spc="0" normalizeH="0" baseline="0" noProof="0" dirty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106499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46" y="1925787"/>
            <a:ext cx="11062699" cy="1793090"/>
          </a:xfrm>
        </p:spPr>
        <p:txBody>
          <a:bodyPr/>
          <a:lstStyle/>
          <a:p>
            <a:r>
              <a:rPr lang="es-ES_tradnl" dirty="0" err="1"/>
              <a:t>Xamarin</a:t>
            </a:r>
            <a:r>
              <a:rPr lang="es-ES_tradnl" dirty="0"/>
              <a:t> </a:t>
            </a:r>
            <a:r>
              <a:rPr lang="es-ES_tradnl" dirty="0" err="1"/>
              <a:t>Forms</a:t>
            </a:r>
            <a:br>
              <a:rPr lang="es-ES_tradnl" sz="3600" dirty="0"/>
            </a:br>
            <a:r>
              <a:rPr lang="es-ES_tradnl" sz="3600" dirty="0"/>
              <a:t>Una leve introducción a Hot </a:t>
            </a:r>
            <a:r>
              <a:rPr lang="es-ES_tradnl" sz="3600" dirty="0" err="1"/>
              <a:t>Reload</a:t>
            </a:r>
            <a:r>
              <a:rPr lang="es-ES_tradnl" sz="3600" dirty="0"/>
              <a:t> y nuevos controles.</a:t>
            </a:r>
            <a:endParaRPr lang="es-ES_trad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3146" y="3821145"/>
            <a:ext cx="3585793" cy="811533"/>
          </a:xfrm>
        </p:spPr>
        <p:txBody>
          <a:bodyPr/>
          <a:lstStyle/>
          <a:p>
            <a:r>
              <a:rPr lang="en-US" sz="2400" dirty="0"/>
              <a:t>Marcos Antonio Blanco</a:t>
            </a:r>
          </a:p>
          <a:p>
            <a:r>
              <a:rPr lang="en-US" sz="1600" dirty="0"/>
              <a:t>    @marcoablanco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3B0FAC-608E-4E20-9BFF-6B7F7A0159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44" y="4262676"/>
            <a:ext cx="228600" cy="228600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4DABD58-70F6-0545-9B08-5196F263F335}"/>
              </a:ext>
            </a:extLst>
          </p:cNvPr>
          <p:cNvSpPr txBox="1">
            <a:spLocks/>
          </p:cNvSpPr>
          <p:nvPr/>
        </p:nvSpPr>
        <p:spPr>
          <a:xfrm>
            <a:off x="4645377" y="3819122"/>
            <a:ext cx="3585793" cy="811533"/>
          </a:xfrm>
          <a:prstGeom prst="rect">
            <a:avLst/>
          </a:prstGeom>
          <a:noFill/>
        </p:spPr>
        <p:txBody>
          <a:bodyPr vert="horz" lIns="146304" tIns="109728" rIns="146304" bIns="109728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137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Jorge Diego Crespo</a:t>
            </a:r>
          </a:p>
          <a:p>
            <a:r>
              <a:rPr lang="en-US" sz="1600" dirty="0"/>
              <a:t>    @jorgedcrespo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AEDAEFA0-B5E9-694B-9A1D-D36D187C11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3415" y="4262676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8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/>
              <a:t>Xamarin Forms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5F24B65-9B47-480D-A27D-A54354C8AC7A}"/>
              </a:ext>
            </a:extLst>
          </p:cNvPr>
          <p:cNvSpPr txBox="1"/>
          <p:nvPr/>
        </p:nvSpPr>
        <p:spPr>
          <a:xfrm>
            <a:off x="0" y="1752600"/>
            <a:ext cx="43082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Plataformas soportadas: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400" dirty="0">
                <a:latin typeface="+mj-lt"/>
              </a:rPr>
              <a:t>Android.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400" dirty="0">
                <a:latin typeface="+mj-lt"/>
              </a:rPr>
              <a:t>iOS.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400" dirty="0">
                <a:latin typeface="+mj-lt"/>
              </a:rPr>
              <a:t>UWP.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Mac.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macOS.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 err="1">
                <a:latin typeface="+mj-lt"/>
              </a:rPr>
              <a:t>Tizen</a:t>
            </a:r>
            <a:r>
              <a:rPr lang="es-ES_tradnl" sz="2000" dirty="0">
                <a:latin typeface="+mj-lt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GTK# (Linux).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2000" dirty="0">
                <a:latin typeface="+mj-lt"/>
              </a:rPr>
              <a:t>WPF.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5E43C77-9223-4E35-9199-B2CADC9EC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823" y="1752600"/>
            <a:ext cx="4127622" cy="343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30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1DA2E46-1A2D-405C-A79C-EAF17F151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4186" y="580233"/>
            <a:ext cx="5623627" cy="569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3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/>
              <a:t>Hot Reload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1235BEA-8D14-2741-B634-B1F95F671406}"/>
              </a:ext>
            </a:extLst>
          </p:cNvPr>
          <p:cNvSpPr txBox="1"/>
          <p:nvPr/>
        </p:nvSpPr>
        <p:spPr>
          <a:xfrm>
            <a:off x="0" y="1752600"/>
            <a:ext cx="10030968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Actualización de la UI al momento.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Conexión al dispositivo por depurador, no por red (LiveXAML).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Sin paquetes o plugins adicionales en código.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dirty="0">
                <a:latin typeface="+mj-lt"/>
              </a:rPr>
              <a:t>Funciona con estilos a nivel de página y/o aplicación.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800" b="1" u="sng" dirty="0">
                <a:latin typeface="+mj-lt"/>
              </a:rPr>
              <a:t>PREVIEW</a:t>
            </a:r>
            <a:r>
              <a:rPr lang="es-ES_tradnl" sz="2800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1600" dirty="0">
                <a:latin typeface="+mj-lt"/>
              </a:rPr>
              <a:t>Requisitos: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1600" dirty="0">
                <a:latin typeface="+mj-lt"/>
              </a:rPr>
              <a:t>VS2019 +16.3.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1600" dirty="0">
                <a:latin typeface="+mj-lt"/>
              </a:rPr>
              <a:t>VS4Mac +8.3.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1600" dirty="0">
                <a:latin typeface="+mj-lt"/>
              </a:rPr>
              <a:t>Xamarin Forms 4.1</a:t>
            </a:r>
          </a:p>
        </p:txBody>
      </p:sp>
    </p:spTree>
    <p:extLst>
      <p:ext uri="{BB962C8B-B14F-4D97-AF65-F5344CB8AC3E}">
        <p14:creationId xmlns:p14="http://schemas.microsoft.com/office/powerpoint/2010/main" val="273830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C71A024-4CCF-4204-9750-482E052F785C}"/>
              </a:ext>
            </a:extLst>
          </p:cNvPr>
          <p:cNvSpPr txBox="1"/>
          <p:nvPr/>
        </p:nvSpPr>
        <p:spPr>
          <a:xfrm>
            <a:off x="500127" y="1752600"/>
            <a:ext cx="53379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3600" dirty="0"/>
          </a:p>
          <a:p>
            <a:r>
              <a:rPr lang="es-ES" sz="3600" dirty="0"/>
              <a:t>Ji, </a:t>
            </a:r>
            <a:r>
              <a:rPr lang="es-ES" sz="3600" dirty="0" err="1"/>
              <a:t>hoé</a:t>
            </a:r>
            <a:r>
              <a:rPr lang="es-ES" sz="3600" dirty="0"/>
              <a:t> ¿¡</a:t>
            </a:r>
            <a:r>
              <a:rPr lang="es-ES" sz="3600" dirty="0" err="1"/>
              <a:t>Ezo</a:t>
            </a:r>
            <a:r>
              <a:rPr lang="es-ES" sz="3600" dirty="0"/>
              <a:t> como va a </a:t>
            </a:r>
            <a:r>
              <a:rPr lang="es-ES" sz="3600" dirty="0" err="1"/>
              <a:t>zé</a:t>
            </a:r>
            <a:r>
              <a:rPr lang="es-ES" sz="3600" dirty="0"/>
              <a:t>!?</a:t>
            </a:r>
          </a:p>
          <a:p>
            <a:endParaRPr lang="es-ES" sz="3600" dirty="0"/>
          </a:p>
          <a:p>
            <a:endParaRPr lang="es-ES" sz="3600" dirty="0"/>
          </a:p>
          <a:p>
            <a:r>
              <a:rPr lang="es-ES" sz="3600" dirty="0"/>
              <a:t>¡No habla </a:t>
            </a:r>
            <a:r>
              <a:rPr lang="es-ES" sz="3600" dirty="0" err="1"/>
              <a:t>nah</a:t>
            </a:r>
            <a:r>
              <a:rPr lang="es-ES" sz="3600" dirty="0"/>
              <a:t>, el nota este! ¡A ver si abre el VS ya!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DFF89E-D3BE-4CF5-BA6C-B775E8136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s-ES" dirty="0"/>
              <a:t>Sé lo que estáis pensando.</a:t>
            </a:r>
          </a:p>
        </p:txBody>
      </p:sp>
    </p:spTree>
    <p:extLst>
      <p:ext uri="{BB962C8B-B14F-4D97-AF65-F5344CB8AC3E}">
        <p14:creationId xmlns:p14="http://schemas.microsoft.com/office/powerpoint/2010/main" val="222781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CBD8EE"/>
            </a:gs>
            <a:gs pos="0">
              <a:schemeClr val="accent1">
                <a:lumMod val="23000"/>
                <a:lumOff val="7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62699" cy="1752600"/>
          </a:xfrm>
        </p:spPr>
        <p:txBody>
          <a:bodyPr anchor="ctr">
            <a:normAutofit/>
          </a:bodyPr>
          <a:lstStyle/>
          <a:p>
            <a:r>
              <a:rPr lang="en-US" dirty="0"/>
              <a:t>Label with HTML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22D7D2F-D59B-4422-A1E4-DB0E67A313FB}"/>
              </a:ext>
            </a:extLst>
          </p:cNvPr>
          <p:cNvSpPr txBox="1"/>
          <p:nvPr/>
        </p:nvSpPr>
        <p:spPr>
          <a:xfrm>
            <a:off x="0" y="1752600"/>
            <a:ext cx="1003096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400" dirty="0" err="1">
                <a:latin typeface="+mj-lt"/>
              </a:rPr>
              <a:t>TextType</a:t>
            </a:r>
            <a:endParaRPr lang="es-ES_tradnl" sz="24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400" dirty="0">
                <a:latin typeface="+mj-lt"/>
              </a:rPr>
              <a:t>XAML: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1400" dirty="0">
                <a:latin typeface="+mj-lt"/>
              </a:rPr>
              <a:t>HTML codificado.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1400" dirty="0">
                <a:latin typeface="+mj-lt"/>
              </a:rPr>
              <a:t>CData.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400" dirty="0">
                <a:latin typeface="+mj-lt"/>
              </a:rPr>
              <a:t>C#: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1400" dirty="0">
                <a:latin typeface="+mj-lt"/>
              </a:rPr>
              <a:t>HTML.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_tradnl" sz="1400" dirty="0">
                <a:latin typeface="+mj-lt"/>
              </a:rPr>
              <a:t>CData.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400" dirty="0">
                <a:latin typeface="+mj-lt"/>
              </a:rPr>
              <a:t>Etiquetas básicas.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400" dirty="0">
                <a:latin typeface="+mj-lt"/>
              </a:rPr>
              <a:t>No se pueden mezclar con </a:t>
            </a:r>
            <a:r>
              <a:rPr lang="es-ES_tradnl" sz="2400" dirty="0" err="1">
                <a:latin typeface="+mj-lt"/>
              </a:rPr>
              <a:t>FormattedText</a:t>
            </a:r>
            <a:r>
              <a:rPr lang="es-ES_tradnl" sz="2400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2400" dirty="0">
                <a:latin typeface="+mj-lt"/>
              </a:rPr>
              <a:t>Sin links, sin CSS, sin JavaScript, sin </a:t>
            </a:r>
            <a:r>
              <a:rPr lang="es-ES_tradnl" sz="2400" b="1" dirty="0">
                <a:latin typeface="+mj-lt"/>
              </a:rPr>
              <a:t>videos de YouTube</a:t>
            </a:r>
            <a:r>
              <a:rPr lang="es-ES_tradnl" sz="2400" dirty="0">
                <a:latin typeface="+mj-lt"/>
              </a:rPr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362410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3.xml><?xml version="1.0" encoding="utf-8"?>
<a:theme xmlns:a="http://schemas.openxmlformats.org/drawingml/2006/main" name="1_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711</Words>
  <Application>Microsoft Office PowerPoint</Application>
  <PresentationFormat>Panorámica</PresentationFormat>
  <Paragraphs>199</Paragraphs>
  <Slides>23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23</vt:i4>
      </vt:variant>
    </vt:vector>
  </HeadingPairs>
  <TitlesOfParts>
    <vt:vector size="33" baseType="lpstr">
      <vt:lpstr>Arial</vt:lpstr>
      <vt:lpstr>Calibri</vt:lpstr>
      <vt:lpstr>Calibri Light</vt:lpstr>
      <vt:lpstr>Consolas</vt:lpstr>
      <vt:lpstr>Segoe UI</vt:lpstr>
      <vt:lpstr>Segoe UI Light</vt:lpstr>
      <vt:lpstr>Wingdings</vt:lpstr>
      <vt:lpstr>Tema de Office</vt:lpstr>
      <vt:lpstr>Dotnet_Template</vt:lpstr>
      <vt:lpstr>1_Dotnet_Template</vt:lpstr>
      <vt:lpstr>Presentación de PowerPoint</vt:lpstr>
      <vt:lpstr>Patrocinadores</vt:lpstr>
      <vt:lpstr>Siguientes paradas Octubre y Noviembre</vt:lpstr>
      <vt:lpstr>Xamarin Forms Una leve introducción a Hot Reload y nuevos controles.</vt:lpstr>
      <vt:lpstr>Xamarin Forms</vt:lpstr>
      <vt:lpstr>Presentación de PowerPoint</vt:lpstr>
      <vt:lpstr>Hot Reload</vt:lpstr>
      <vt:lpstr>Sé lo que estáis pensando.</vt:lpstr>
      <vt:lpstr>Label with HTML</vt:lpstr>
      <vt:lpstr>Sé lo que estáis pensando.</vt:lpstr>
      <vt:lpstr>CheckBox</vt:lpstr>
      <vt:lpstr>Sé lo que estáis pensando.</vt:lpstr>
      <vt:lpstr>RefreshView</vt:lpstr>
      <vt:lpstr>Sé lo que estáis pensando.</vt:lpstr>
      <vt:lpstr>CollectionView</vt:lpstr>
      <vt:lpstr>CollectionView</vt:lpstr>
      <vt:lpstr>CollectionView</vt:lpstr>
      <vt:lpstr>CollectionView</vt:lpstr>
      <vt:lpstr>Sé lo que estáis pensando.</vt:lpstr>
      <vt:lpstr>CarouselView</vt:lpstr>
      <vt:lpstr>CarouselView</vt:lpstr>
      <vt:lpstr>Sé lo que estáis pensando.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Marco Antonio Blanco Arellano</dc:creator>
  <cp:lastModifiedBy>Marco Antonio Blanco Arellano</cp:lastModifiedBy>
  <cp:revision>46</cp:revision>
  <dcterms:created xsi:type="dcterms:W3CDTF">2019-10-10T20:00:23Z</dcterms:created>
  <dcterms:modified xsi:type="dcterms:W3CDTF">2019-10-16T06:37:26Z</dcterms:modified>
</cp:coreProperties>
</file>